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41"/>
  </p:notesMasterIdLst>
  <p:sldIdLst>
    <p:sldId id="327" r:id="rId3"/>
    <p:sldId id="323" r:id="rId4"/>
    <p:sldId id="257" r:id="rId5"/>
    <p:sldId id="328" r:id="rId6"/>
    <p:sldId id="329" r:id="rId7"/>
    <p:sldId id="332" r:id="rId8"/>
    <p:sldId id="333" r:id="rId9"/>
    <p:sldId id="334" r:id="rId10"/>
    <p:sldId id="335" r:id="rId11"/>
    <p:sldId id="337" r:id="rId12"/>
    <p:sldId id="338" r:id="rId13"/>
    <p:sldId id="340" r:id="rId14"/>
    <p:sldId id="387" r:id="rId15"/>
    <p:sldId id="386" r:id="rId16"/>
    <p:sldId id="385" r:id="rId17"/>
    <p:sldId id="270" r:id="rId18"/>
    <p:sldId id="342" r:id="rId19"/>
    <p:sldId id="384" r:id="rId20"/>
    <p:sldId id="383" r:id="rId21"/>
    <p:sldId id="382" r:id="rId22"/>
    <p:sldId id="381" r:id="rId23"/>
    <p:sldId id="344" r:id="rId24"/>
    <p:sldId id="380" r:id="rId25"/>
    <p:sldId id="361" r:id="rId26"/>
    <p:sldId id="379" r:id="rId27"/>
    <p:sldId id="378" r:id="rId28"/>
    <p:sldId id="377" r:id="rId29"/>
    <p:sldId id="376" r:id="rId30"/>
    <p:sldId id="375" r:id="rId31"/>
    <p:sldId id="371" r:id="rId32"/>
    <p:sldId id="347" r:id="rId33"/>
    <p:sldId id="348" r:id="rId34"/>
    <p:sldId id="349" r:id="rId35"/>
    <p:sldId id="350" r:id="rId36"/>
    <p:sldId id="316" r:id="rId37"/>
    <p:sldId id="351" r:id="rId38"/>
    <p:sldId id="388" r:id="rId39"/>
    <p:sldId id="374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6F4"/>
    <a:srgbClr val="9EE6F5"/>
    <a:srgbClr val="A6F0F8"/>
    <a:srgbClr val="AC6CC0"/>
    <a:srgbClr val="9EEFF8"/>
    <a:srgbClr val="06B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F9DD0-36B1-4153-9499-AAEE5F8E8EEF}" type="datetimeFigureOut">
              <a:rPr lang="pt-BR" smtClean="0"/>
              <a:t>16/03/2016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7AAAE-3579-4683-8C1E-87728A41D6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50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pt-BR" altLang="pt-BR" dirty="0" smtClean="0"/>
              <a:t>Greetings</a:t>
            </a:r>
          </a:p>
          <a:p>
            <a:pPr eaLnBrk="1"/>
            <a:endParaRPr lang="pt-BR" altLang="pt-BR" dirty="0" smtClean="0"/>
          </a:p>
          <a:p>
            <a:pPr eaLnBrk="1"/>
            <a:r>
              <a:rPr lang="pt-BR" altLang="pt-BR" dirty="0" err="1" smtClean="0"/>
              <a:t>Urgencias</a:t>
            </a:r>
            <a:r>
              <a:rPr lang="pt-BR" altLang="pt-BR" smtClean="0"/>
              <a:t> neurologicas no HAMN! Nao vamos discutir a conduta no johns hopkins memorial hospital, nem no johns lucius. Eh no hamn </a:t>
            </a:r>
          </a:p>
        </p:txBody>
      </p:sp>
    </p:spTree>
    <p:extLst>
      <p:ext uri="{BB962C8B-B14F-4D97-AF65-F5344CB8AC3E}">
        <p14:creationId xmlns:p14="http://schemas.microsoft.com/office/powerpoint/2010/main" val="3265129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7AAAE-3579-4683-8C1E-87728A41D6E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00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7AAAE-3579-4683-8C1E-87728A41D6E8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011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7AAAE-3579-4683-8C1E-87728A41D6E8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01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7AAAE-3579-4683-8C1E-87728A41D6E8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011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7AAAE-3579-4683-8C1E-87728A41D6E8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01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16/03/2016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16/03/2016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16/03/2016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854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432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12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5572125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5572125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546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32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498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838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67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16/03/2016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pt-BR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887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706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4438054"/>
            <a:ext cx="1839516" cy="192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4438054"/>
            <a:ext cx="5411391" cy="192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19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16/03/2016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16/03/2016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16/03/2016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16/03/2016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16/03/2016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16/03/2016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5362-DE49-4D9B-8A06-30EBFA1840A9}" type="datetimeFigureOut">
              <a:rPr lang="pt-BR" smtClean="0"/>
              <a:pPr/>
              <a:t>16/03/2016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59E5362-DE49-4D9B-8A06-30EBFA1840A9}" type="datetimeFigureOut">
              <a:rPr lang="pt-BR" smtClean="0"/>
              <a:pPr/>
              <a:t>16/03/2016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A90A6B9-133E-496D-BE1E-FBE04090959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C2D9FC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69" y="4438054"/>
            <a:ext cx="7358063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5572125"/>
            <a:ext cx="735806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pt-BR" altLang="pt-BR" smtClean="0">
                <a:sym typeface="Helvetica Light" charset="0"/>
              </a:rPr>
              <a:t>Second level</a:t>
            </a:r>
          </a:p>
          <a:p>
            <a:pPr lvl="2"/>
            <a:r>
              <a:rPr lang="pt-BR" altLang="pt-BR" smtClean="0">
                <a:sym typeface="Helvetica Light" charset="0"/>
              </a:rPr>
              <a:t>Third level</a:t>
            </a:r>
          </a:p>
          <a:p>
            <a:pPr lvl="3"/>
            <a:r>
              <a:rPr lang="pt-BR" altLang="pt-BR" smtClean="0">
                <a:sym typeface="Helvetica Light" charset="0"/>
              </a:rPr>
              <a:t>Fourth level</a:t>
            </a:r>
          </a:p>
          <a:p>
            <a:pPr lvl="4"/>
            <a:r>
              <a:rPr lang="pt-BR" altLang="pt-BR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3290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41093" indent="-241093" algn="l" defTabSz="410751" rtl="0" eaLnBrk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241093" indent="80364" algn="l" defTabSz="410751" rtl="0" eaLnBrk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482186" indent="160729" algn="l" defTabSz="410751" rtl="0" eaLnBrk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723279" indent="241093" algn="l" defTabSz="410751" rtl="0" eaLnBrk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964372" indent="321457" algn="l" defTabSz="410751" rtl="0" eaLnBrk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1285829" algn="l" defTabSz="410751" rtl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6pPr>
      <a:lvl7pPr marL="1607287" algn="l" defTabSz="410751" rtl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7pPr>
      <a:lvl8pPr marL="1928744" algn="l" defTabSz="410751" rtl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8pPr>
      <a:lvl9pPr marL="2250201" algn="l" defTabSz="410751" rtl="0" fontAlgn="base" hangingPunct="0">
        <a:spcBef>
          <a:spcPts val="2953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pt-BR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1141884" y="74787"/>
            <a:ext cx="6859116" cy="1581671"/>
          </a:xfrm>
        </p:spPr>
        <p:txBody>
          <a:bodyPr/>
          <a:lstStyle/>
          <a:p>
            <a:r>
              <a:rPr lang="pt-BR" altLang="pt-BR" sz="2000" dirty="0">
                <a:solidFill>
                  <a:schemeClr val="bg1"/>
                </a:solidFill>
              </a:rPr>
              <a:t>Universidade Aberta do SUS – UNASUS</a:t>
            </a:r>
            <a:br>
              <a:rPr lang="pt-BR" altLang="pt-BR" sz="2000" dirty="0">
                <a:solidFill>
                  <a:schemeClr val="bg1"/>
                </a:solidFill>
              </a:rPr>
            </a:br>
            <a:r>
              <a:rPr lang="pt-BR" altLang="pt-BR" sz="2000" dirty="0">
                <a:solidFill>
                  <a:schemeClr val="bg1"/>
                </a:solidFill>
              </a:rPr>
              <a:t>Universidade Federal de Pelotas</a:t>
            </a:r>
            <a:br>
              <a:rPr lang="pt-BR" altLang="pt-BR" sz="2000" dirty="0">
                <a:solidFill>
                  <a:schemeClr val="bg1"/>
                </a:solidFill>
              </a:rPr>
            </a:br>
            <a:r>
              <a:rPr lang="pt-BR" altLang="pt-BR" sz="2000" dirty="0">
                <a:solidFill>
                  <a:schemeClr val="bg1"/>
                </a:solidFill>
              </a:rPr>
              <a:t>Especialização em Saúde da Família</a:t>
            </a:r>
            <a:br>
              <a:rPr lang="pt-BR" altLang="pt-BR" sz="2000" dirty="0">
                <a:solidFill>
                  <a:schemeClr val="bg1"/>
                </a:solidFill>
              </a:rPr>
            </a:br>
            <a:r>
              <a:rPr lang="pt-BR" altLang="pt-BR" sz="2000" dirty="0">
                <a:solidFill>
                  <a:schemeClr val="bg1"/>
                </a:solidFill>
              </a:rPr>
              <a:t>Modalidade a Distância</a:t>
            </a:r>
            <a:br>
              <a:rPr lang="pt-BR" altLang="pt-BR" sz="2000" dirty="0">
                <a:solidFill>
                  <a:schemeClr val="bg1"/>
                </a:solidFill>
              </a:rPr>
            </a:br>
            <a:r>
              <a:rPr lang="pt-BR" altLang="pt-BR" sz="2000" dirty="0">
                <a:solidFill>
                  <a:schemeClr val="bg1"/>
                </a:solidFill>
              </a:rPr>
              <a:t>Turma </a:t>
            </a:r>
            <a:r>
              <a:rPr lang="pt-BR" altLang="pt-BR" sz="2000" dirty="0" smtClean="0">
                <a:solidFill>
                  <a:schemeClr val="bg1"/>
                </a:solidFill>
              </a:rPr>
              <a:t>9</a:t>
            </a:r>
            <a:endParaRPr lang="pt-BR" altLang="pt-BR" sz="6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70" y="6072189"/>
            <a:ext cx="7358063" cy="473273"/>
          </a:xfrm>
        </p:spPr>
        <p:txBody>
          <a:bodyPr/>
          <a:lstStyle/>
          <a:p>
            <a:pPr marL="0" indent="0" algn="ctr" eaLnBrk="1">
              <a:spcBef>
                <a:spcPct val="0"/>
              </a:spcBef>
            </a:pPr>
            <a:r>
              <a:rPr lang="pt-BR" altLang="pt-BR" sz="1400" dirty="0">
                <a:solidFill>
                  <a:schemeClr val="bg1"/>
                </a:solidFill>
              </a:rPr>
              <a:t>Pelotas – RS</a:t>
            </a:r>
          </a:p>
          <a:p>
            <a:pPr marL="0" indent="0" algn="ctr" eaLnBrk="1">
              <a:spcBef>
                <a:spcPct val="0"/>
              </a:spcBef>
            </a:pPr>
            <a:r>
              <a:rPr lang="pt-BR" altLang="pt-BR" sz="1400" dirty="0" smtClean="0">
                <a:solidFill>
                  <a:schemeClr val="bg1"/>
                </a:solidFill>
              </a:rPr>
              <a:t>2016</a:t>
            </a:r>
            <a:endParaRPr lang="pt-BR" altLang="pt-BR" dirty="0" smtClean="0">
              <a:solidFill>
                <a:schemeClr val="bg1"/>
              </a:solidFill>
            </a:endParaRPr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832185" y="2276872"/>
            <a:ext cx="726820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Melhoria da atenção </a:t>
            </a: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à prevenção do câncer de mama e colo de </a:t>
            </a:r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ú</a:t>
            </a: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tero em mulheres entre 25 e 69 anos, na UBS Geraldo Magela, Manaus/AM.</a:t>
            </a:r>
            <a:endParaRPr lang="pt-BR" sz="1400" dirty="0"/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4"/>
          <p:cNvSpPr>
            <a:spLocks/>
          </p:cNvSpPr>
          <p:nvPr/>
        </p:nvSpPr>
        <p:spPr bwMode="auto">
          <a:xfrm>
            <a:off x="981709" y="4441405"/>
            <a:ext cx="7118684" cy="129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3573" tIns="53573" rIns="53573" bIns="53573" anchor="b"/>
          <a:lstStyle>
            <a:lvl1pPr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Beatriz Garcia Borrego </a:t>
            </a: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Orientador: Jandro Moraes Cortes</a:t>
            </a:r>
            <a:endParaRPr lang="pt-BR" altLang="pt-BR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7" descr="http://editaleconcurso.com.br/wp-content/uploads/2013/07/edital-inscri%C3%A7%C3%A3o-concurso-UFPel-Universidade-Federal-de-Pelotas-Rio-Grande-do-Sul-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42" y="340444"/>
            <a:ext cx="110393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2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780" y="3645024"/>
            <a:ext cx="7704856" cy="1368152"/>
          </a:xfrm>
        </p:spPr>
        <p:txBody>
          <a:bodyPr>
            <a:normAutofit fontScale="90000"/>
          </a:bodyPr>
          <a:lstStyle/>
          <a:p>
            <a:pPr algn="l"/>
            <a:r>
              <a:rPr lang="pt-BR" sz="4400" b="1" u="sng" dirty="0" smtClean="0">
                <a:solidFill>
                  <a:schemeClr val="tx1"/>
                </a:solidFill>
              </a:rPr>
              <a:t/>
            </a:r>
            <a:br>
              <a:rPr lang="pt-BR" sz="4400" b="1" u="sng" dirty="0" smtClean="0">
                <a:solidFill>
                  <a:schemeClr val="tx1"/>
                </a:solidFill>
              </a:rPr>
            </a:br>
            <a:r>
              <a:rPr lang="pt-BR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x-none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bjetivo geral</a:t>
            </a:r>
            <a:br>
              <a:rPr lang="x-none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36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4509120"/>
            <a:ext cx="8840227" cy="2497488"/>
          </a:xfrm>
        </p:spPr>
        <p:txBody>
          <a:bodyPr/>
          <a:lstStyle/>
          <a:p>
            <a:pPr algn="just">
              <a:buNone/>
            </a:pPr>
            <a:r>
              <a:rPr lang="pt-BR" dirty="0"/>
              <a:t> </a:t>
            </a:r>
            <a:r>
              <a:rPr lang="pt-BR" dirty="0" smtClean="0"/>
              <a:t>  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Melhorar 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atenção 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 mulheres para a prevenção do câncer de colo de útero e câncer de mama, na UBS Geraldo Magela município Manaus/ 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s-ES" dirty="0"/>
              <a:t> </a:t>
            </a:r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476672"/>
            <a:ext cx="8424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Antes da intervenção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endParaRPr lang="pt-BR" sz="2400" b="1" dirty="0"/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Baixo percentual de cobertura de usuárias acompanhadas conforme a faixa etária para cada tipo de câncer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Não existia  registro de mulheres com exames alterados  de citopatológico e mamografia </a:t>
            </a:r>
          </a:p>
        </p:txBody>
      </p:sp>
    </p:spTree>
    <p:extLst>
      <p:ext uri="{BB962C8B-B14F-4D97-AF65-F5344CB8AC3E}">
        <p14:creationId xmlns:p14="http://schemas.microsoft.com/office/powerpoint/2010/main" val="40904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pt-BR" dirty="0" smtClean="0"/>
          </a:p>
          <a:p>
            <a:pPr marL="82296" indent="0" algn="just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</a:t>
            </a: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desenvolvidas nos seguintes eixos: </a:t>
            </a: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onitoramento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rganização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gestão do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serviço.</a:t>
            </a:r>
          </a:p>
          <a:p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ngajamento público. </a:t>
            </a:r>
          </a:p>
          <a:p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ualificação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prática clínica. </a:t>
            </a:r>
          </a:p>
        </p:txBody>
      </p:sp>
    </p:spTree>
    <p:extLst>
      <p:ext uri="{BB962C8B-B14F-4D97-AF65-F5344CB8AC3E}">
        <p14:creationId xmlns:p14="http://schemas.microsoft.com/office/powerpoint/2010/main" val="1670033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2222"/>
            <a:ext cx="7467600" cy="864096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</a:rPr>
              <a:t>Metodologia/Ações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6048672"/>
          </a:xfrm>
        </p:spPr>
        <p:txBody>
          <a:bodyPr>
            <a:normAutofit/>
          </a:bodyPr>
          <a:lstStyle/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Início da intervenção: 18 de setembro de 2015.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das mulheres por faixas etárias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individual das mulheres na UBS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Identificar as mulheres com exames de citopatológico e mamografia alterados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Busca ativa das mulheres com exames alterados 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Qualificação/treinamento da equipe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educativa na comunidade e mulheres  dentro dessa faixa etária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2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931224" cy="908720"/>
          </a:xfrm>
        </p:spPr>
        <p:txBody>
          <a:bodyPr/>
          <a:lstStyle/>
          <a:p>
            <a:r>
              <a:rPr lang="pt-BR" sz="4400" b="1" dirty="0" smtClean="0">
                <a:solidFill>
                  <a:schemeClr val="tx1"/>
                </a:solidFill>
                <a:effectLst/>
              </a:rPr>
              <a:t>Metodologia/Ações</a:t>
            </a:r>
            <a:endParaRPr lang="pt-BR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620688"/>
            <a:ext cx="8820472" cy="6336704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6386" name="Picture 2" descr="C:\Users\Beatriz\Pictures\euipe da UBS geraldo mag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80728"/>
            <a:ext cx="8104956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60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5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931224" cy="908720"/>
          </a:xfrm>
        </p:spPr>
        <p:txBody>
          <a:bodyPr/>
          <a:lstStyle/>
          <a:p>
            <a:r>
              <a:rPr lang="pt-BR" sz="4400" b="1" dirty="0" smtClean="0">
                <a:solidFill>
                  <a:schemeClr val="tx1"/>
                </a:solidFill>
                <a:effectLst/>
              </a:rPr>
              <a:t>Metodologia/Ações</a:t>
            </a:r>
            <a:endParaRPr lang="pt-BR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620688"/>
            <a:ext cx="8820472" cy="6336704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4338" name="Picture 2" descr="C:\Users\Beatriz\Pictures\equipe geraldo mag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848872" cy="527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559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7931224" cy="908720"/>
          </a:xfrm>
        </p:spPr>
        <p:txBody>
          <a:bodyPr/>
          <a:lstStyle/>
          <a:p>
            <a:r>
              <a:rPr lang="pt-BR" sz="4400" b="1" dirty="0" smtClean="0">
                <a:solidFill>
                  <a:schemeClr val="tx1"/>
                </a:solidFill>
                <a:effectLst/>
              </a:rPr>
              <a:t>Metodologia/Ações</a:t>
            </a:r>
            <a:endParaRPr lang="pt-BR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620688"/>
            <a:ext cx="8820472" cy="6336704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84324"/>
            <a:ext cx="7272807" cy="472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356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x-none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ogistica</a:t>
            </a:r>
            <a:endParaRPr lang="pt-BR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257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rotocolo </a:t>
            </a:r>
            <a:r>
              <a:rPr lang="es-E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Caderno de Atenção Básica 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nº13–Controle </a:t>
            </a:r>
            <a:r>
              <a:rPr lang="es-E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 Cânceres do Colo do Útero e da Mama, 2da Edição, 2013</a:t>
            </a:r>
            <a:endParaRPr lang="x-none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Ficha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espelho</a:t>
            </a:r>
            <a:r>
              <a:rPr lang="x-none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 curso</a:t>
            </a:r>
            <a:r>
              <a:rPr lang="x-none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x-none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t-B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rontuário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das mulheres cadastradas </a:t>
            </a:r>
            <a:r>
              <a:rPr lang="x-none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Planilha coleta de dados</a:t>
            </a: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97917">
              <a:schemeClr val="bg1">
                <a:tint val="90000"/>
                <a:shade val="7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229600" cy="3672408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Objetivos </a:t>
            </a:r>
            <a:r>
              <a:rPr lang="pt-BR" b="1" dirty="0" smtClean="0">
                <a:solidFill>
                  <a:schemeClr val="tx1"/>
                </a:solidFill>
              </a:rPr>
              <a:t>Específicos </a:t>
            </a:r>
            <a:r>
              <a:rPr lang="pt-BR" b="1" dirty="0">
                <a:solidFill>
                  <a:schemeClr val="tx1"/>
                </a:solidFill>
              </a:rPr>
              <a:t>Metas </a:t>
            </a:r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Resultados</a:t>
            </a: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5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Ampliar a cobertura de detecção precoce do câncer de colo e do câncer de mama. </a:t>
            </a: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2132856"/>
            <a:ext cx="31683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1.1: </a:t>
            </a:r>
          </a:p>
          <a:p>
            <a:pPr algn="just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cobertura de detecção precoce do câncer de colo de útero das mulheres na faixa etária entre 25 e 64 anos de idade para 85%. </a:t>
            </a:r>
          </a:p>
          <a:p>
            <a:pPr indent="539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5375143" cy="419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5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Ampliar a cobertura de detecção precoce do câncer de colo e do câncer de mama. </a:t>
            </a: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1772816"/>
            <a:ext cx="32403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1.2: </a:t>
            </a: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cobertura de detecção precoce do câncer de mama das mulheres na faixa etária entre 50 e 69 anos de idade para 85%.  </a:t>
            </a:r>
          </a:p>
          <a:p>
            <a:pPr indent="539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60848"/>
            <a:ext cx="518457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7624" y="920621"/>
            <a:ext cx="63367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b="1" u="sng" dirty="0" smtClean="0">
                <a:cs typeface="Arial" panose="020B0604020202020204" pitchFamily="34" charset="0"/>
              </a:rPr>
              <a:t>ROTEIRO: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sz="3600" dirty="0" smtClean="0">
              <a:solidFill>
                <a:prstClr val="black"/>
              </a:solidFill>
              <a:latin typeface="Berlin Sans FB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 smtClean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Introdução</a:t>
            </a:r>
            <a:endParaRPr lang="pt-BR" sz="3600" dirty="0">
              <a:solidFill>
                <a:prstClr val="black"/>
              </a:solidFill>
              <a:latin typeface="Berlin Sans FB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Objetivo Geral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 smtClean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Metodologia</a:t>
            </a:r>
            <a:endParaRPr lang="pt-BR" sz="3600" dirty="0">
              <a:solidFill>
                <a:prstClr val="black"/>
              </a:solidFill>
              <a:latin typeface="Berlin Sans FB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Objetivos Específicos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 smtClean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Metas</a:t>
            </a:r>
            <a:endParaRPr lang="pt-BR" sz="3600" dirty="0">
              <a:solidFill>
                <a:prstClr val="black"/>
              </a:solidFill>
              <a:latin typeface="Berlin Sans FB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Resultados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Discussão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dirty="0">
                <a:solidFill>
                  <a:prstClr val="black"/>
                </a:solidFill>
                <a:latin typeface="Berlin Sans FB" pitchFamily="34" charset="0"/>
                <a:cs typeface="Arial" charset="0"/>
              </a:rPr>
              <a:t>Reflexão Crítica</a:t>
            </a:r>
          </a:p>
        </p:txBody>
      </p:sp>
    </p:spTree>
    <p:extLst>
      <p:ext uri="{BB962C8B-B14F-4D97-AF65-F5344CB8AC3E}">
        <p14:creationId xmlns:p14="http://schemas.microsoft.com/office/powerpoint/2010/main" val="20526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qualidade do atendimento das mulheres que realizam detecção precoce de câncer de colo de útero e de mama na unidade de saúde. </a:t>
            </a:r>
          </a:p>
          <a:p>
            <a:pPr algn="just"/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2276872"/>
            <a:ext cx="3240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2.1: </a:t>
            </a: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Obter 100% de coleta de amostras satisfatórias do exame citopatológico de colo de útero. </a:t>
            </a: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531519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5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adesão das mulheres à realização de exame citopatológico de colo de útero e mamografia.</a:t>
            </a:r>
          </a:p>
          <a:p>
            <a:pPr marL="0" indent="0" algn="just">
              <a:buNone/>
            </a:pP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1988840"/>
            <a:ext cx="3240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3.1: </a:t>
            </a: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Identificar 100% das mulheres com exame citopatológico alterado sem acompanhamento pela unidade de saúde. </a:t>
            </a: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6"/>
            <a:ext cx="518457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2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8326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3: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adesão das mulheres à realização de exame citopatológico de colo de útero e mamografia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3.2: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Identificar 100% das mulheres com mamografia alterada sem acompanhamento pela unidade de saúde.  </a:t>
            </a:r>
          </a:p>
          <a:p>
            <a:pPr marL="0" indent="0" algn="just">
              <a:buNone/>
            </a:pP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nenhuma das 489 mulheres cadastradas durante os três meses da intervenção apresentam alterações em seu exame de mamografia</a:t>
            </a:r>
            <a:endParaRPr lang="pt-BR" sz="30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800" b="1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8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8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adesão das mulheres à realização de exame citopatológico de colo de útero e mamografia.</a:t>
            </a:r>
          </a:p>
          <a:p>
            <a:pPr marL="0" indent="0" algn="just">
              <a:buNone/>
            </a:pP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1988840"/>
            <a:ext cx="3240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3.3: </a:t>
            </a: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busca ativa em 100% de mulheres com exame citopatológico alterado sem acompanhamento pela unidade de saúde. </a:t>
            </a: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2856"/>
            <a:ext cx="532859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0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3: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adesão das mulheres à realização de exame citopatológico de colo de útero e mamografia.</a:t>
            </a:r>
          </a:p>
          <a:p>
            <a:pPr marL="0" indent="0" algn="just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3.4: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Realizar busca ativa em 100% de mulheres com mamografia alterada sem acompanhamento pela unidade de saúde. </a:t>
            </a: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x-none"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esultado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nenhuma das 489 mulheres cadastradas durante os três meses da intervenção deixou de retornar à unidade básica.</a:t>
            </a:r>
          </a:p>
        </p:txBody>
      </p:sp>
    </p:spTree>
    <p:extLst>
      <p:ext uri="{BB962C8B-B14F-4D97-AF65-F5344CB8AC3E}">
        <p14:creationId xmlns:p14="http://schemas.microsoft.com/office/powerpoint/2010/main" val="21226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4: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registro das informações. </a:t>
            </a:r>
          </a:p>
          <a:p>
            <a:pPr algn="just"/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1988840"/>
            <a:ext cx="3240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4.1: </a:t>
            </a: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Manter registro da coleta de exame citopatológico de colo de útero em registro específico em 100% das mulheres cadastradas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518457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3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4: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registro das informações. </a:t>
            </a:r>
          </a:p>
          <a:p>
            <a:pPr algn="just"/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1988840"/>
            <a:ext cx="32403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4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.2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Manter registro da realização da mamografia em registro específico em 100% das mulheres cadastradas. </a:t>
            </a: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011479"/>
            <a:ext cx="4968553" cy="436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5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5: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Mapear as mulheres de risco para câncer de colo de útero e de  mama.</a:t>
            </a: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1988840"/>
            <a:ext cx="3240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Pesquisar sinais de alerta para câncer de colo de útero em 100% das mulheres entre 25 e 64 anos (Dor e sangramento após relação sexual e/ou corrimento vaginal excessivo).  </a:t>
            </a: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27007"/>
            <a:ext cx="5184576" cy="413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6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5: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Mapear as mulheres de risco para câncer de colo de útero e de  mama.</a:t>
            </a:r>
            <a:endParaRPr lang="pt-B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1988840"/>
            <a:ext cx="3240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5.2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Realizar avaliação de risco para câncer de mama em 100% das mulheres entre 50 e 69 anos. </a:t>
            </a: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73516"/>
            <a:ext cx="5328592" cy="433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6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6: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Promover a saúde das mulheres que realizam detecção precoce de câncer de colo de útero e de mama na unidade de saúde.  </a:t>
            </a:r>
            <a:endParaRPr lang="pt-BR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1988840"/>
            <a:ext cx="31683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6.1: </a:t>
            </a: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Orientar 100% das mulheres cadastradas sobre doenças sexualmente transmissíveis (DST) e fatores de risco para câncer de colo de útero.</a:t>
            </a: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20900"/>
            <a:ext cx="5184576" cy="426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9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340768"/>
          </a:xfrm>
        </p:spPr>
        <p:txBody>
          <a:bodyPr>
            <a:noAutofit/>
          </a:bodyPr>
          <a:lstStyle/>
          <a:p>
            <a:r>
              <a:rPr lang="x-none" sz="3600" b="1" u="sng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 </a:t>
            </a:r>
            <a:endParaRPr lang="pt-BR" sz="36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568863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 elevados índices de incidência e mortalidade por câncer do colo de útero e da mama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implantação de estratégias efetivas de controle dessas doenças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ncluam açoes de promoção a saúde, prevenção e detecção precoce, tratamento e de cuidados paliativos, quando esses se fizerem necessários.  </a:t>
            </a:r>
            <a:endParaRPr lang="x-none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6: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Promover a saúde das mulheres que realizam detecção precoce de câncer de colo de útero e de mama na unidade de saúde.  </a:t>
            </a:r>
            <a:endParaRPr lang="pt-BR" sz="3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12" y="1988840"/>
            <a:ext cx="3168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6.2: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100% das mulheres cadastradas sobre doenças sexualmente transmissíveis (DST) e fatores de risco para câncer de mama. </a:t>
            </a:r>
            <a:endParaRPr lang="pt-B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579613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8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9113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714356"/>
            <a:ext cx="878497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Importância da intervenção para a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EQUIPE:</a:t>
            </a:r>
            <a:endParaRPr lang="pt-B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itchFamily="34" charset="0"/>
              </a:rPr>
              <a:t>Promoveu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trabalho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em equipe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Proporcionou a ampliação da cobertura de atenção a todas as mulheres entre 25 a 69 anos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Qualificação profissional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Maior vinculo com a comunidade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Aumento da satisfação em trabalhar na Estratégia Saúde da Família.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253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</a:t>
            </a:r>
            <a:r>
              <a:rPr lang="pt-BR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</a:t>
            </a:r>
            <a:r>
              <a:rPr lang="pt-BR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</a:p>
          <a:p>
            <a:pPr mar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indicadores de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do agendamento das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</a:t>
            </a:r>
          </a:p>
          <a:p>
            <a:pPr algn="just"/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Otimização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da agenda para atenção da demanda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espontânea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dos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registros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as mulheres de 25 a 69 anos 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 de objetivos e metas.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processo de trabalho;</a:t>
            </a:r>
          </a:p>
          <a:p>
            <a:pPr algn="just"/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88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0"/>
            <a:ext cx="889248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DISCUSSÃO</a:t>
            </a:r>
          </a:p>
          <a:p>
            <a:pPr algn="ctr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</a:t>
            </a:r>
            <a:r>
              <a:rPr lang="pt-B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COMUNIDADE:</a:t>
            </a:r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Melhoria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atendimento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Aumento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 satisfação dos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Maior vínculo entre as mulheres de 25 a 69 anos e a equipe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Promoção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Prevenção de saúde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Busca ativa as mulheres faltosas </a:t>
            </a:r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688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ações da intervenção estão incorporadas na rotina do serviço na UBS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800" dirty="0"/>
              <a:t> </a:t>
            </a:r>
            <a:endParaRPr lang="pt-BR" sz="28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ontinuamos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trabalhando na promoção de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saúde.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orientação a toda a comunidade com um enfoque de risco e de atendimento à demanda espontânea. </a:t>
            </a: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Continuação das ações da intervenção</a:t>
            </a:r>
            <a:endParaRPr lang="pt-B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0676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332656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união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toda a equipe,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podemos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melhor a qualidade de vida da população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próximos passos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séria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manter este trabalho e aperfeiçoar em outros programas como seria o pré-natal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puerpério.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1"/>
            <a:ext cx="8748464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</a:p>
          <a:p>
            <a:endParaRPr lang="pt-BR" sz="28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expectativas iniciais do curso foram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alcançadas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Aperfeiçoamento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conhecimento clínico, sobre o SUS e Estratégia Saúde da Família.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Associação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 teoria do Ambiente Virtual de Aprendizagem (AVA) com a prática na UBS proporcionou melhoria no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serviço</a:t>
            </a:r>
          </a:p>
          <a:p>
            <a:pPr marL="457200" indent="-457200">
              <a:buFont typeface="Wingdings" pitchFamily="2" charset="2"/>
              <a:buChar char="q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Protocolos de atendimentos atualizados segundo o Ministério de Saúde de Brasil, o que facilitou muito nosso trabalho. </a:t>
            </a:r>
          </a:p>
          <a:p>
            <a:pPr marL="457200" indent="-457200">
              <a:buFont typeface="Wingdings" pitchFamily="2" charset="2"/>
              <a:buChar char="q"/>
            </a:pPr>
            <a:endParaRPr lang="pt-BR" sz="2800" dirty="0" smtClean="0"/>
          </a:p>
          <a:p>
            <a:pPr marL="457200" indent="-457200">
              <a:buFont typeface="Wingdings" pitchFamily="2" charset="2"/>
              <a:buChar char="q"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4276763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1680" y="607238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 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Referências</a:t>
            </a:r>
          </a:p>
          <a:p>
            <a:pPr algn="ctr"/>
            <a:r>
              <a:rPr lang="pt-BR" sz="3200" dirty="0" smtClean="0"/>
              <a:t>  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3528" y="1145848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BRASIL. Ministério da Saúde. Controle dos cânceres do colo do útero e da mama. 2. ed. Brasília: Ministério da Saúde, 2006.  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BRASIL. Ministério da Saúde. Controle dos cânceres do colo do útero e da mama. 2. ed. Brasília: Ministério da Saúde, 2013.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Instituto Nacional do Câncer (INCA). Disponível em:&lt; http://www2.inca.gov.br/wps/wcm/connect/cancer/site/tratamento&gt;. Acesso em: 16 abril 2015.  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PREFEITURA DE MANAUS. SECRETARIA MUNICIPAL DE SAÚDE. Notícia sobre a situação da área temática Saúde da Mulher no Município de Manaus. Disponível em:&lt;http://semsa.manaus.am.gov.br/programas-de-saude/saude-da-mulher/&gt;</a:t>
            </a:r>
          </a:p>
        </p:txBody>
      </p:sp>
    </p:spTree>
    <p:extLst>
      <p:ext uri="{BB962C8B-B14F-4D97-AF65-F5344CB8AC3E}">
        <p14:creationId xmlns:p14="http://schemas.microsoft.com/office/powerpoint/2010/main" val="3457872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1547664" y="1996969"/>
            <a:ext cx="7416823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Obrigado!</a:t>
            </a: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882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3488"/>
          </a:xfrm>
        </p:spPr>
        <p:txBody>
          <a:bodyPr/>
          <a:lstStyle/>
          <a:p>
            <a:pPr algn="ctr"/>
            <a:r>
              <a:rPr lang="pt-BR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363272" cy="57606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IMPORTÂNCIA DA AÇÃO PROGRAMÁTICA</a:t>
            </a:r>
            <a:r>
              <a:rPr lang="pt-BR" sz="2800" b="1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pt-BR" sz="2800" dirty="0"/>
          </a:p>
          <a:p>
            <a:endParaRPr lang="pt-BR" sz="2000" dirty="0"/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a Organização Mundial da Saúde, em 2008, ocorreram 1.384.155 casos novos de câncer da mama em todo o mundo, o que torna o tipo de câncer mais comum entre as mulheres. </a:t>
            </a:r>
          </a:p>
          <a:p>
            <a:pPr algn="just"/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Possibilita a promoção da saúde, prevenção de doenças, diagnóstico/ tratamento precoce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 da sistematização de açoes para o controle dos cânceres do colo de útero e da mama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 necessidade de organizar o trabalho para uma melhor qualidade da atenção. </a:t>
            </a:r>
          </a:p>
          <a:p>
            <a:pPr algn="just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287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488832" cy="1152128"/>
          </a:xfrm>
        </p:spPr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chemeClr val="tx1"/>
                </a:solidFill>
              </a:rPr>
              <a:t>Manaus/</a:t>
            </a:r>
            <a:r>
              <a:rPr lang="pt-BR" sz="3600" b="1" dirty="0" smtClean="0">
                <a:solidFill>
                  <a:schemeClr val="tx1"/>
                </a:solidFill>
              </a:rPr>
              <a:t>AM</a:t>
            </a:r>
            <a:r>
              <a:rPr lang="pt-BR" sz="3200" dirty="0" smtClean="0">
                <a:solidFill>
                  <a:schemeClr val="tx1"/>
                </a:solidFill>
              </a:rPr>
              <a:t>: </a:t>
            </a:r>
            <a:r>
              <a:rPr lang="pt-B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2.020.301</a:t>
            </a:r>
            <a:r>
              <a:rPr lang="pt-PT" sz="2400" dirty="0" smtClean="0">
                <a:effectLst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habitantes (IBGE)2014</a:t>
            </a:r>
            <a:endParaRPr lang="pt-BR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C:\Users\Beatriz\Pictures\manaus capital de amazon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58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332656"/>
            <a:ext cx="8640960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/>
              <a:t>MANAUS/ AM:</a:t>
            </a:r>
            <a:endParaRPr lang="pt-BR" sz="4400" b="1" dirty="0" smtClean="0">
              <a:solidFill>
                <a:srgbClr val="FF0000"/>
              </a:solidFill>
            </a:endParaRPr>
          </a:p>
          <a:p>
            <a:pPr algn="ctr"/>
            <a:endParaRPr lang="pt-BR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47 UBS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4 CEO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12 CAIC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NASF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 CAIMIS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unidades móveis e 1 unidade fluvial 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06 Hospital</a:t>
            </a:r>
          </a:p>
          <a:p>
            <a:pPr marL="800100" lvl="2" indent="-3429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06 maternidades </a:t>
            </a:r>
          </a:p>
          <a:p>
            <a:pPr marL="800100" lvl="2" indent="-3429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06 hospitais</a:t>
            </a:r>
          </a:p>
          <a:p>
            <a:pPr marL="800100" lvl="2" indent="-3429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09 serviços de pronto atendimento ( SPA)</a:t>
            </a:r>
          </a:p>
          <a:p>
            <a:pPr marL="800100" lvl="2" indent="-3429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pt-PT" sz="3200" dirty="0"/>
              <a:t> </a:t>
            </a:r>
            <a:r>
              <a:rPr lang="pt-PT" sz="3200" b="1" dirty="0" smtClean="0"/>
              <a:t>CAPS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93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882352"/>
          </a:xfrm>
        </p:spPr>
        <p:txBody>
          <a:bodyPr/>
          <a:lstStyle/>
          <a:p>
            <a:pPr algn="ctr"/>
            <a:r>
              <a:rPr lang="pt-BR" sz="4000" b="1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u="sng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5446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pt-BR" b="1" u="sng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Geraldo Magela:</a:t>
            </a: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 abrangência: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Bairro Armando Mendes, zona leste de Manaus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Equipe Saúde da Família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da área: 18 000 pessoas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saúde bucal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de organizar o processo de trabalho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5651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882352"/>
          </a:xfrm>
        </p:spPr>
        <p:txBody>
          <a:bodyPr/>
          <a:lstStyle/>
          <a:p>
            <a:pPr algn="ctr"/>
            <a:r>
              <a:rPr lang="pt-BR" sz="4000" b="1" u="sng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u="sng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5446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Geraldo Magela :</a:t>
            </a:r>
          </a:p>
          <a:p>
            <a:pPr marL="82296" indent="0">
              <a:buNone/>
            </a:pPr>
            <a:endParaRPr lang="pt-BR" sz="28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pic>
        <p:nvPicPr>
          <p:cNvPr id="1026" name="Picture 2" descr="C:\Users\Beatriz\Pictures\fotos betty\ubs geraldo mag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928992" cy="480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/>
            </a:gs>
            <a:gs pos="92000">
              <a:srgbClr val="9EE6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</p:spPr>
        <p:txBody>
          <a:bodyPr/>
          <a:lstStyle/>
          <a:p>
            <a:pPr algn="l"/>
            <a:r>
              <a:rPr lang="pt-BR" sz="32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População alvo da Intervenção:</a:t>
            </a:r>
            <a:br>
              <a:rPr lang="pt-BR" sz="32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32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424936" cy="52772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pt-BR" sz="6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3800 mulheres na faixa etária  25 e 64 anos residentes na área de abrangência da UBS Geraldo Magela</a:t>
            </a:r>
          </a:p>
          <a:p>
            <a:pPr algn="just"/>
            <a:endParaRPr lang="pt-BR" sz="6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6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6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956 mulheres na faixa etária de 50 a 69 anos residentes na área de abrangência da UBS Geraldo Magela</a:t>
            </a:r>
          </a:p>
          <a:p>
            <a:pPr algn="just"/>
            <a:endParaRPr lang="pt-BR" sz="6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2800" b="1" dirty="0" smtClean="0">
                <a:solidFill>
                  <a:schemeClr val="tx1"/>
                </a:solidFill>
              </a:rPr>
              <a:t>  </a:t>
            </a:r>
            <a:r>
              <a:rPr lang="pt-BR" sz="9600" dirty="0">
                <a:solidFill>
                  <a:schemeClr val="tx1"/>
                </a:solidFill>
              </a:rPr>
              <a:t/>
            </a:r>
            <a:br>
              <a:rPr lang="pt-BR" sz="9600" dirty="0">
                <a:solidFill>
                  <a:schemeClr val="tx1"/>
                </a:solidFill>
              </a:rPr>
            </a:br>
            <a:endParaRPr lang="pt-BR" sz="9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35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42464D"/>
      </a:dk1>
      <a:lt1>
        <a:srgbClr val="FFFFFF"/>
      </a:lt1>
      <a:dk2>
        <a:srgbClr val="000000"/>
      </a:dk2>
      <a:lt2>
        <a:srgbClr val="D4D6D9"/>
      </a:lt2>
      <a:accent1>
        <a:srgbClr val="094EB3"/>
      </a:accent1>
      <a:accent2>
        <a:srgbClr val="1B8D14"/>
      </a:accent2>
      <a:accent3>
        <a:srgbClr val="AAAAAA"/>
      </a:accent3>
      <a:accent4>
        <a:srgbClr val="DADADA"/>
      </a:accent4>
      <a:accent5>
        <a:srgbClr val="AAB2D6"/>
      </a:accent5>
      <a:accent6>
        <a:srgbClr val="177F11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FB3"/>
            </a:gs>
            <a:gs pos="100000">
              <a:srgbClr val="0C3280"/>
            </a:gs>
          </a:gsLst>
          <a:lin ang="5400000"/>
        </a:gradFill>
        <a:ln>
          <a:noFill/>
        </a:ln>
        <a:effectLst>
          <a:outerShdw blurRad="76200" algn="ctr" rotWithShape="0">
            <a:srgbClr val="000000">
              <a:alpha val="79999"/>
            </a:srgbClr>
          </a:outerShdw>
        </a:effectLst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FB3"/>
            </a:gs>
            <a:gs pos="100000">
              <a:srgbClr val="0C3280"/>
            </a:gs>
          </a:gsLst>
          <a:lin ang="5400000"/>
        </a:gradFill>
        <a:ln>
          <a:noFill/>
        </a:ln>
        <a:effectLst>
          <a:outerShdw blurRad="76200" algn="ctr" rotWithShape="0">
            <a:srgbClr val="000000">
              <a:alpha val="79999"/>
            </a:srgbClr>
          </a:outerShdw>
        </a:effectLst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</TotalTime>
  <Words>1472</Words>
  <Application>Microsoft Office PowerPoint</Application>
  <PresentationFormat>Apresentação na tela (4:3)</PresentationFormat>
  <Paragraphs>248</Paragraphs>
  <Slides>38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0" baseType="lpstr">
      <vt:lpstr>Executivo</vt:lpstr>
      <vt:lpstr>Office Theme</vt:lpstr>
      <vt:lpstr>Universidade Aberta do SUS – UNASUS Universidade Federal de Pelotas Especialização em Saúde da Família Modalidade a Distância Turma 9</vt:lpstr>
      <vt:lpstr>Apresentação do PowerPoint</vt:lpstr>
      <vt:lpstr> Introdução </vt:lpstr>
      <vt:lpstr>INTRODUÇÃO</vt:lpstr>
      <vt:lpstr>Manaus/AM: 2.020.301 habitantes (IBGE)2014</vt:lpstr>
      <vt:lpstr>Apresentação do PowerPoint</vt:lpstr>
      <vt:lpstr>INTRODUÇÃO</vt:lpstr>
      <vt:lpstr>INTRODUÇÃO</vt:lpstr>
      <vt:lpstr>População alvo da Intervenção: </vt:lpstr>
      <vt:lpstr> Objetivo geral </vt:lpstr>
      <vt:lpstr>Metodologia</vt:lpstr>
      <vt:lpstr>Metodologia/Ações</vt:lpstr>
      <vt:lpstr>Metodologia/Ações</vt:lpstr>
      <vt:lpstr>Metodologia/Ações</vt:lpstr>
      <vt:lpstr>Metodologia/Ações</vt:lpstr>
      <vt:lpstr>Logistica</vt:lpstr>
      <vt:lpstr>Objetivos Específicos Metas  Resultados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 </vt:lpstr>
      <vt:lpstr>Apresentação do PowerPoint</vt:lpstr>
      <vt:lpstr>Continuação das ações da intervenção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do idoso na UBS Nova Esperança, Codajás/AM</dc:title>
  <dc:creator>Ana Delia</dc:creator>
  <cp:lastModifiedBy>Beatriz</cp:lastModifiedBy>
  <cp:revision>164</cp:revision>
  <dcterms:created xsi:type="dcterms:W3CDTF">2015-06-15T21:51:42Z</dcterms:created>
  <dcterms:modified xsi:type="dcterms:W3CDTF">2016-03-16T21:50:31Z</dcterms:modified>
</cp:coreProperties>
</file>